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3" r:id="rId1"/>
    <p:sldMasterId id="2147483751" r:id="rId2"/>
  </p:sldMasterIdLst>
  <p:notesMasterIdLst>
    <p:notesMasterId r:id="rId25"/>
  </p:notes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59" r:id="rId13"/>
    <p:sldId id="267" r:id="rId14"/>
    <p:sldId id="272" r:id="rId15"/>
    <p:sldId id="273" r:id="rId16"/>
    <p:sldId id="274" r:id="rId17"/>
    <p:sldId id="268" r:id="rId18"/>
    <p:sldId id="269" r:id="rId19"/>
    <p:sldId id="270" r:id="rId20"/>
    <p:sldId id="277" r:id="rId21"/>
    <p:sldId id="271" r:id="rId22"/>
    <p:sldId id="275" r:id="rId23"/>
    <p:sldId id="276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709" autoAdjust="0"/>
  </p:normalViewPr>
  <p:slideViewPr>
    <p:cSldViewPr snapToGrid="0">
      <p:cViewPr varScale="1">
        <p:scale>
          <a:sx n="74" d="100"/>
          <a:sy n="74" d="100"/>
        </p:scale>
        <p:origin x="104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5D9A3-20DE-4DD3-B285-51EBCD6F2EC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3173C-5B63-4F0C-A369-2DD428E83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5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Grades K – 2: look at grade 3.  What does this mean for the earlier grades?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033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79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Aim</a:t>
            </a:r>
            <a:r>
              <a:rPr lang="en-US" baseline="0" dirty="0" smtClean="0"/>
              <a:t> for DOK level 3 in the open-ended questions</a:t>
            </a:r>
          </a:p>
          <a:p>
            <a:r>
              <a:rPr lang="en-US" baseline="0" dirty="0" smtClean="0"/>
              <a:t>General guide – for teachers &amp; students</a:t>
            </a:r>
          </a:p>
          <a:p>
            <a:r>
              <a:rPr lang="en-US" baseline="0" dirty="0" smtClean="0"/>
              <a:t>Create task-specific guide from general guide – used by </a:t>
            </a:r>
            <a:r>
              <a:rPr lang="en-US" b="1" baseline="0" dirty="0" smtClean="0"/>
              <a:t>scorer</a:t>
            </a:r>
            <a:r>
              <a:rPr lang="en-US" baseline="0" dirty="0" smtClean="0"/>
              <a:t>, not by students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54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63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36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81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87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55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99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173C-5B63-4F0C-A369-2DD428E8311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2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8B9EBBA-996F-894A-B54A-D6246ED52CEA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84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75347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4880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851603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66307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85669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37714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659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4182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7CA5AA-B04C-46F1-8973-C6996758C39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503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DF36F9-226D-4A1A-B661-91389F757D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47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502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CAAF5A-574D-42A7-962B-34F5D2206E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603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0ADC21-2764-4D7C-95DC-22EF299695D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9983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70E7E2-26B1-412F-93B8-60959B4EF9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3008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3584B6-4E0D-4F1C-9C75-0A65F1E625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722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A5B7A6-05AE-4D72-83BA-A5C855619E1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18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D48A5-1206-4C05-AE0F-A72D5BB7D1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5325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CA38E0-8DC7-4DD3-A93D-8F13260529D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0490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E0EAAD-DE37-4C13-A3FD-71C1FB5FFA5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684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5BDE-C60C-4984-870E-75C6DBC58C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75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08000" y="914400"/>
            <a:ext cx="10972800" cy="5943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08045ADB-83F3-446C-9163-67498B77EEF7}" type="datetime1">
              <a:rPr lang="en-US" altLang="en-US">
                <a:solidFill>
                  <a:srgbClr val="000000"/>
                </a:solidFill>
              </a:rPr>
              <a:pPr/>
              <a:t>11/3/2014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954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36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95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838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41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198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95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327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5124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CFC8E48-1F64-4EC3-8FE9-9B963AFE6A19}" type="slidenum">
              <a:rPr lang="en-US" altLang="en-US" smtClean="0">
                <a:solidFill>
                  <a:srgbClr val="000000"/>
                </a:solidFill>
                <a:ea typeface="MS PGothic" panose="020B0600070205080204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081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tm.org/publications/blog/blog.aspx?blogid=599514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lluminations.nctm.org/" TargetMode="External"/><Relationship Id="rId4" Type="http://schemas.openxmlformats.org/officeDocument/2006/relationships/hyperlink" Target="http://achievethecore.org/dashboard/300/search/1/2/0/1/2/3/4/5/6/7/8/9/10/11/12/page/786/annotated-tasks-list-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liu21cng.wikispaces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Math K – 5</a:t>
            </a:r>
            <a:br>
              <a:rPr lang="en-US" sz="6000" dirty="0" smtClean="0"/>
            </a:br>
            <a:r>
              <a:rPr lang="en-US" sz="6000" dirty="0" smtClean="0"/>
              <a:t>Content networking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November 2014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3388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22531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133600" y="1295401"/>
            <a:ext cx="7772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>
                <a:solidFill>
                  <a:srgbClr val="000000"/>
                </a:solidFill>
              </a:rPr>
              <a:t>Math 2015</a:t>
            </a:r>
            <a:endParaRPr lang="en-US" kern="0" dirty="0">
              <a:solidFill>
                <a:srgbClr val="000000"/>
              </a:solidFill>
            </a:endParaRP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2133601"/>
            <a:ext cx="8334375" cy="444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08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PSSA </a:t>
            </a:r>
            <a:r>
              <a:rPr lang="en-US" sz="4800" dirty="0" err="1" smtClean="0"/>
              <a:t>MATh</a:t>
            </a:r>
            <a:r>
              <a:rPr lang="en-US" sz="4800" dirty="0" smtClean="0"/>
              <a:t> test design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Examine document:</a:t>
            </a:r>
          </a:p>
          <a:p>
            <a:pPr lvl="1"/>
            <a:r>
              <a:rPr lang="en-US" sz="3200" dirty="0" smtClean="0"/>
              <a:t>What is the breakdown of categories?</a:t>
            </a:r>
          </a:p>
          <a:p>
            <a:pPr lvl="1"/>
            <a:r>
              <a:rPr lang="en-US" sz="3200" dirty="0" smtClean="0"/>
              <a:t>How many items will the students see?</a:t>
            </a:r>
          </a:p>
          <a:p>
            <a:r>
              <a:rPr lang="en-US" sz="3600" dirty="0" smtClean="0"/>
              <a:t>What questions do you have?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6984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PSSA </a:t>
            </a:r>
            <a:r>
              <a:rPr lang="en-US" sz="4800" dirty="0" err="1" smtClean="0"/>
              <a:t>MATh</a:t>
            </a:r>
            <a:r>
              <a:rPr lang="en-US" sz="4800" dirty="0" smtClean="0"/>
              <a:t> item &amp; scoring samplers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Previewed last year</a:t>
            </a:r>
          </a:p>
          <a:p>
            <a:r>
              <a:rPr lang="en-US" sz="3600" dirty="0" smtClean="0"/>
              <a:t>Reminder: majority DOK Levels 2 &amp; 3</a:t>
            </a:r>
          </a:p>
          <a:p>
            <a:r>
              <a:rPr lang="en-US" sz="3600" dirty="0" smtClean="0"/>
              <a:t>Deep dig: What questions do you have?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52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Open-ended scoring guidelines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General guidelines</a:t>
            </a:r>
          </a:p>
          <a:p>
            <a:r>
              <a:rPr lang="en-US" sz="3600" dirty="0" smtClean="0"/>
              <a:t>Task-specific scoring guide, but not requiring a specific solution path.</a:t>
            </a:r>
          </a:p>
          <a:p>
            <a:pPr marL="0" indent="0">
              <a:buNone/>
            </a:pPr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6346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Open-ended scoring guidelines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Individually: analyze and score this group of samples responses</a:t>
            </a:r>
          </a:p>
          <a:p>
            <a:r>
              <a:rPr lang="en-US" sz="3600" dirty="0" smtClean="0"/>
              <a:t>Partners: discuss and explain your reasons for scoring; come to </a:t>
            </a:r>
            <a:r>
              <a:rPr lang="en-US" sz="3600" dirty="0" err="1" smtClean="0"/>
              <a:t>concensus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20391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Open-ended scoring guidelines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insights do you have regarding open-ending problems and scoring?</a:t>
            </a:r>
          </a:p>
          <a:p>
            <a:r>
              <a:rPr lang="en-US" sz="3600" dirty="0" smtClean="0"/>
              <a:t>What questions do you still have?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3033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Table talk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974273"/>
            <a:ext cx="9905999" cy="4436918"/>
          </a:xfrm>
        </p:spPr>
        <p:txBody>
          <a:bodyPr>
            <a:normAutofit/>
          </a:bodyPr>
          <a:lstStyle/>
          <a:p>
            <a:r>
              <a:rPr lang="en-US" sz="3600" dirty="0"/>
              <a:t>What are the strengths and weaknesses of your current assessments?</a:t>
            </a:r>
          </a:p>
          <a:p>
            <a:r>
              <a:rPr lang="en-US" sz="3600" dirty="0" smtClean="0"/>
              <a:t>What changes will you still need to make based on this information?</a:t>
            </a:r>
          </a:p>
          <a:p>
            <a:r>
              <a:rPr lang="en-US" sz="3600" dirty="0" smtClean="0"/>
              <a:t>What knowledge &amp; skills do you need/want enhanced to make these changes?</a:t>
            </a:r>
          </a:p>
          <a:p>
            <a:pPr marL="0" indent="0">
              <a:buNone/>
            </a:pPr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7450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table talk report-out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Summarize discussion</a:t>
            </a:r>
          </a:p>
          <a:p>
            <a:r>
              <a:rPr lang="en-US" sz="3600" dirty="0" smtClean="0"/>
              <a:t>Share top two needs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0173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Professional reading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Choose one article; read</a:t>
            </a:r>
          </a:p>
          <a:p>
            <a:r>
              <a:rPr lang="en-US" sz="3600" dirty="0" smtClean="0"/>
              <a:t>Discuss highlights and insights</a:t>
            </a:r>
          </a:p>
          <a:p>
            <a:r>
              <a:rPr lang="en-US" sz="3600" dirty="0" smtClean="0"/>
              <a:t>Share out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8240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Check these out!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>
                <a:hlinkClick r:id="rId3"/>
              </a:rPr>
              <a:t>NCTM Blog: Math </a:t>
            </a:r>
            <a:r>
              <a:rPr lang="en-US" sz="3600" dirty="0" smtClean="0">
                <a:hlinkClick r:id="rId3"/>
              </a:rPr>
              <a:t>Tasks </a:t>
            </a:r>
            <a:r>
              <a:rPr lang="en-US" sz="3600" dirty="0" smtClean="0">
                <a:hlinkClick r:id="rId3"/>
              </a:rPr>
              <a:t>to Talk About</a:t>
            </a:r>
            <a:endParaRPr lang="en-US" sz="3600" dirty="0" smtClean="0"/>
          </a:p>
          <a:p>
            <a:r>
              <a:rPr lang="en-US" sz="3600" dirty="0" smtClean="0">
                <a:hlinkClick r:id="rId4"/>
              </a:rPr>
              <a:t>Achieve the Core: Annotated Tasks</a:t>
            </a:r>
            <a:endParaRPr lang="en-US" sz="3600" dirty="0" smtClean="0"/>
          </a:p>
          <a:p>
            <a:r>
              <a:rPr lang="en-US" sz="3600" dirty="0" smtClean="0">
                <a:hlinkClick r:id="rId5"/>
              </a:rPr>
              <a:t>NCTM: Illuminations</a:t>
            </a:r>
            <a:endParaRPr lang="en-US" sz="3600" dirty="0" smtClean="0"/>
          </a:p>
          <a:p>
            <a:pPr lvl="1"/>
            <a:r>
              <a:rPr lang="en-US" sz="3200" dirty="0" smtClean="0"/>
              <a:t>Now aligned to CCSS – look for tab and search by grade</a:t>
            </a:r>
            <a:endParaRPr lang="en-US" sz="32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028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welcome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906438"/>
            <a:ext cx="9905999" cy="4347713"/>
          </a:xfrm>
        </p:spPr>
        <p:txBody>
          <a:bodyPr>
            <a:normAutofit/>
          </a:bodyPr>
          <a:lstStyle/>
          <a:p>
            <a:r>
              <a:rPr lang="en-US" sz="3600" dirty="0"/>
              <a:t>Please sit at your grade level table.</a:t>
            </a:r>
          </a:p>
          <a:p>
            <a:r>
              <a:rPr lang="en-US" sz="3600" dirty="0"/>
              <a:t>Network: CLIU Public</a:t>
            </a:r>
          </a:p>
          <a:p>
            <a:r>
              <a:rPr lang="en-US" sz="3600" dirty="0"/>
              <a:t>Wiki: </a:t>
            </a:r>
            <a:r>
              <a:rPr lang="en-US" sz="3600" dirty="0">
                <a:hlinkClick r:id="rId2"/>
              </a:rPr>
              <a:t>http://cliu21cng.wikispaces.com</a:t>
            </a:r>
            <a:endParaRPr lang="en-US" sz="3600" dirty="0"/>
          </a:p>
          <a:p>
            <a:r>
              <a:rPr lang="en-US" sz="3600" b="1" dirty="0">
                <a:solidFill>
                  <a:schemeClr val="accent1"/>
                </a:solidFill>
              </a:rPr>
              <a:t>Discuss: What changes have you made this year to prepare students for the new PSSAs?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3935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Collaboration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Common Need</a:t>
            </a:r>
          </a:p>
          <a:p>
            <a:r>
              <a:rPr lang="en-US" sz="3600" dirty="0"/>
              <a:t>Common Grade</a:t>
            </a:r>
          </a:p>
          <a:p>
            <a:r>
              <a:rPr lang="en-US" sz="3600" dirty="0"/>
              <a:t>Common School/District</a:t>
            </a:r>
          </a:p>
        </p:txBody>
      </p:sp>
    </p:spTree>
    <p:extLst>
      <p:ext uri="{BB962C8B-B14F-4D97-AF65-F5344CB8AC3E}">
        <p14:creationId xmlns:p14="http://schemas.microsoft.com/office/powerpoint/2010/main" val="275136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573260" cy="147857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Next steps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SHARE back in your school &amp; district.</a:t>
            </a:r>
          </a:p>
          <a:p>
            <a:r>
              <a:rPr lang="en-US" sz="3600" dirty="0"/>
              <a:t>Determine your needs &amp; let me know what they are.</a:t>
            </a:r>
          </a:p>
          <a:p>
            <a:r>
              <a:rPr lang="en-US" sz="3600" dirty="0"/>
              <a:t>USE the Wiki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9984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Thank you for coming!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1" y="2222287"/>
            <a:ext cx="10999477" cy="363651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Please follow the evaluation link on the wiki.</a:t>
            </a:r>
          </a:p>
          <a:p>
            <a:r>
              <a:rPr lang="en-US" sz="3600" dirty="0" smtClean="0"/>
              <a:t>See you next time: March 3, 2015</a:t>
            </a:r>
          </a:p>
        </p:txBody>
      </p:sp>
    </p:spTree>
    <p:extLst>
      <p:ext uri="{BB962C8B-B14F-4D97-AF65-F5344CB8AC3E}">
        <p14:creationId xmlns:p14="http://schemas.microsoft.com/office/powerpoint/2010/main" val="63467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Agenda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849582"/>
            <a:ext cx="9905999" cy="4717473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PDE Update on PSSAs</a:t>
            </a:r>
          </a:p>
          <a:p>
            <a:pPr lvl="1"/>
            <a:r>
              <a:rPr lang="en-US" sz="3200" dirty="0" smtClean="0"/>
              <a:t>Examining Open-ended Questions</a:t>
            </a:r>
          </a:p>
          <a:p>
            <a:pPr lvl="1"/>
            <a:r>
              <a:rPr lang="en-US" sz="3200" dirty="0" smtClean="0"/>
              <a:t>Table Discussion</a:t>
            </a:r>
          </a:p>
          <a:p>
            <a:r>
              <a:rPr lang="en-US" sz="3600" dirty="0" smtClean="0"/>
              <a:t>Professional Reading</a:t>
            </a:r>
          </a:p>
          <a:p>
            <a:r>
              <a:rPr lang="en-US" sz="3600" dirty="0" smtClean="0"/>
              <a:t>Check These Out!</a:t>
            </a:r>
          </a:p>
          <a:p>
            <a:r>
              <a:rPr lang="en-US" sz="3600" dirty="0" smtClean="0"/>
              <a:t>Collaboration</a:t>
            </a:r>
          </a:p>
          <a:p>
            <a:r>
              <a:rPr lang="en-US" sz="3600" dirty="0" smtClean="0"/>
              <a:t>Next Steps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1690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Content Placeholder 2"/>
          <p:cNvSpPr>
            <a:spLocks noGrp="1"/>
          </p:cNvSpPr>
          <p:nvPr>
            <p:ph/>
          </p:nvPr>
        </p:nvSpPr>
        <p:spPr>
          <a:xfrm>
            <a:off x="2000250" y="2133600"/>
            <a:ext cx="8229600" cy="34290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Keystone Exams</a:t>
            </a:r>
            <a:r>
              <a:rPr lang="en-US" sz="2400">
                <a:ea typeface="ＭＳ Ｐゴシック" charset="0"/>
              </a:rPr>
              <a:t>: no change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Science</a:t>
            </a:r>
            <a:r>
              <a:rPr lang="en-US" sz="2400">
                <a:ea typeface="ＭＳ Ｐゴシック" charset="0"/>
              </a:rPr>
              <a:t>: no change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Reading</a:t>
            </a:r>
            <a:r>
              <a:rPr lang="en-US" sz="2400">
                <a:ea typeface="ＭＳ Ｐゴシック" charset="0"/>
              </a:rPr>
              <a:t>: now combined with Writing as </a:t>
            </a:r>
            <a:r>
              <a:rPr lang="en-US" sz="2400" u="sng">
                <a:ea typeface="ＭＳ Ｐゴシック" charset="0"/>
              </a:rPr>
              <a:t>PSSA ELA</a:t>
            </a:r>
            <a:r>
              <a:rPr lang="en-US" sz="2400">
                <a:ea typeface="ＭＳ Ｐゴシック" charset="0"/>
              </a:rPr>
              <a:t> with separate booklet and testing window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Writing</a:t>
            </a:r>
            <a:r>
              <a:rPr lang="en-US" sz="2400">
                <a:ea typeface="ＭＳ Ｐゴシック" charset="0"/>
              </a:rPr>
              <a:t>: now combined with Reading as </a:t>
            </a:r>
            <a:r>
              <a:rPr lang="en-US" sz="2400" u="sng">
                <a:ea typeface="ＭＳ Ｐゴシック" charset="0"/>
              </a:rPr>
              <a:t>PSSA ELA</a:t>
            </a:r>
            <a:r>
              <a:rPr lang="en-US" sz="2400">
                <a:ea typeface="ＭＳ Ｐゴシック" charset="0"/>
              </a:rPr>
              <a:t> with separate booklet and testing window</a:t>
            </a:r>
          </a:p>
          <a:p>
            <a:pPr>
              <a:buFont typeface="Wingdings" charset="0"/>
              <a:buChar char="§"/>
              <a:defRPr/>
            </a:pPr>
            <a:r>
              <a:rPr lang="en-US" sz="2400" u="sng">
                <a:ea typeface="ＭＳ Ｐゴシック" charset="0"/>
              </a:rPr>
              <a:t>PSSA Math</a:t>
            </a:r>
            <a:r>
              <a:rPr lang="en-US" sz="2400">
                <a:ea typeface="ＭＳ Ｐゴシック" charset="0"/>
              </a:rPr>
              <a:t>: now </a:t>
            </a:r>
            <a:r>
              <a:rPr lang="en-US" sz="2400" u="sng">
                <a:ea typeface="ＭＳ Ｐゴシック" charset="0"/>
              </a:rPr>
              <a:t>PSSA Math </a:t>
            </a:r>
            <a:r>
              <a:rPr lang="en-US" sz="2400">
                <a:ea typeface="ＭＳ Ｐゴシック" charset="0"/>
              </a:rPr>
              <a:t>with separate booklet and testing window</a:t>
            </a: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819400" y="457200"/>
            <a:ext cx="78486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16388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0" y="1235076"/>
            <a:ext cx="70866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4000" kern="0" dirty="0">
                <a:solidFill>
                  <a:srgbClr val="000000"/>
                </a:solidFill>
                <a:ea typeface="MS PGothic" panose="020B0600070205080204" pitchFamily="34" charset="-128"/>
              </a:rPr>
              <a:t>Quick Overview</a:t>
            </a:r>
          </a:p>
        </p:txBody>
      </p:sp>
    </p:spTree>
    <p:extLst>
      <p:ext uri="{BB962C8B-B14F-4D97-AF65-F5344CB8AC3E}">
        <p14:creationId xmlns:p14="http://schemas.microsoft.com/office/powerpoint/2010/main" val="108893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17411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124200" y="1600200"/>
            <a:ext cx="55626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  <a:t>PSSA </a:t>
            </a:r>
            <a:b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  <a:t>Math</a:t>
            </a:r>
            <a:b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  <a:t>Assessment</a:t>
            </a:r>
            <a:b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sz="5400" b="1" kern="0" dirty="0">
                <a:solidFill>
                  <a:srgbClr val="000000"/>
                </a:solidFill>
                <a:ea typeface="MS PGothic" panose="020B0600070205080204" pitchFamily="34" charset="-128"/>
              </a:rPr>
              <a:t>2015</a:t>
            </a:r>
            <a:endParaRPr lang="en-US" sz="5400" kern="0" dirty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421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8194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18435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2362201" y="1981200"/>
            <a:ext cx="8305799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CD"/>
                </a:solidFill>
                <a:latin typeface="Wingdings-Regular" charset="0"/>
              </a:rPr>
              <a:t>	</a:t>
            </a:r>
            <a:r>
              <a:rPr lang="en-US" altLang="en-US" sz="1800" b="1" dirty="0">
                <a:solidFill>
                  <a:srgbClr val="000000"/>
                </a:solidFill>
              </a:rPr>
              <a:t>A</a:t>
            </a:r>
            <a:r>
              <a:rPr lang="en-US" altLang="en-US" sz="1800" dirty="0">
                <a:solidFill>
                  <a:srgbClr val="000000"/>
                </a:solidFill>
              </a:rPr>
              <a:t> = Numbers and Operations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0000CD"/>
                </a:solidFill>
              </a:rPr>
              <a:t>	</a:t>
            </a:r>
            <a:r>
              <a:rPr lang="en-US" altLang="en-US" sz="1800" b="1" dirty="0"/>
              <a:t>— </a:t>
            </a:r>
            <a:r>
              <a:rPr lang="en-US" altLang="en-US" sz="1800" b="1" dirty="0">
                <a:solidFill>
                  <a:schemeClr val="accent5">
                    <a:lumMod val="50000"/>
                  </a:schemeClr>
                </a:solidFill>
              </a:rPr>
              <a:t>A‐T = Numbers and Operations in Base Ten (Grades 3–5)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US" altLang="en-US" sz="1800" b="1" dirty="0"/>
              <a:t>— </a:t>
            </a:r>
            <a:r>
              <a:rPr lang="en-US" altLang="en-US" sz="1800" b="1" dirty="0">
                <a:solidFill>
                  <a:schemeClr val="accent5">
                    <a:lumMod val="50000"/>
                  </a:schemeClr>
                </a:solidFill>
              </a:rPr>
              <a:t>A‐F = Numbers and Operations – Fractions (Grades 3–5)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000000"/>
                </a:solidFill>
              </a:rPr>
              <a:t>	— </a:t>
            </a:r>
            <a:r>
              <a:rPr lang="en-US" altLang="en-US" sz="1800" dirty="0">
                <a:solidFill>
                  <a:srgbClr val="000000"/>
                </a:solidFill>
              </a:rPr>
              <a:t>A‐N = The Number System (Grades 6–8)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000000"/>
                </a:solidFill>
              </a:rPr>
              <a:t>	— </a:t>
            </a:r>
            <a:r>
              <a:rPr lang="en-US" altLang="en-US" sz="1800" dirty="0">
                <a:solidFill>
                  <a:srgbClr val="000000"/>
                </a:solidFill>
              </a:rPr>
              <a:t>A‐R = Ratios and Proportional Relationships (Grades 6, 7)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</a:rPr>
              <a:t> 	</a:t>
            </a:r>
            <a:r>
              <a:rPr lang="en-US" altLang="en-US" sz="1800" b="1" dirty="0">
                <a:solidFill>
                  <a:srgbClr val="000000"/>
                </a:solidFill>
              </a:rPr>
              <a:t>B</a:t>
            </a:r>
            <a:r>
              <a:rPr lang="en-US" altLang="en-US" sz="1800" dirty="0">
                <a:solidFill>
                  <a:srgbClr val="000000"/>
                </a:solidFill>
              </a:rPr>
              <a:t> = Algebraic Concepts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000000"/>
                </a:solidFill>
              </a:rPr>
              <a:t>	— </a:t>
            </a:r>
            <a:r>
              <a:rPr lang="en-US" altLang="en-US" sz="1800" b="1" dirty="0">
                <a:solidFill>
                  <a:schemeClr val="accent5">
                    <a:lumMod val="50000"/>
                  </a:schemeClr>
                </a:solidFill>
              </a:rPr>
              <a:t>B‐O = Operations and Algebraic Thinking (Grades 3–5)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000000"/>
                </a:solidFill>
              </a:rPr>
              <a:t>	— </a:t>
            </a:r>
            <a:r>
              <a:rPr lang="en-US" altLang="en-US" sz="1800" dirty="0">
                <a:solidFill>
                  <a:srgbClr val="000000"/>
                </a:solidFill>
              </a:rPr>
              <a:t>B‐E = Expressions and Equations (Grades 6–8)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000000"/>
                </a:solidFill>
              </a:rPr>
              <a:t>	— </a:t>
            </a:r>
            <a:r>
              <a:rPr lang="en-US" altLang="en-US" sz="1800" dirty="0">
                <a:solidFill>
                  <a:srgbClr val="000000"/>
                </a:solidFill>
              </a:rPr>
              <a:t>B‐F = Functions (Grade 8)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</a:rPr>
              <a:t>	</a:t>
            </a:r>
            <a:r>
              <a:rPr lang="en-US" altLang="en-US" sz="1800" b="1" dirty="0">
                <a:solidFill>
                  <a:srgbClr val="000000"/>
                </a:solidFill>
              </a:rPr>
              <a:t>C</a:t>
            </a:r>
            <a:r>
              <a:rPr lang="en-US" altLang="en-US" sz="1800" dirty="0">
                <a:solidFill>
                  <a:srgbClr val="000000"/>
                </a:solidFill>
              </a:rPr>
              <a:t> = Geometry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000000"/>
                </a:solidFill>
              </a:rPr>
              <a:t>	</a:t>
            </a:r>
            <a:r>
              <a:rPr lang="en-US" altLang="en-US" sz="1800" b="1" dirty="0"/>
              <a:t>—</a:t>
            </a:r>
            <a:r>
              <a:rPr lang="en-US" altLang="en-US" sz="1800" b="1" dirty="0">
                <a:solidFill>
                  <a:schemeClr val="accent5">
                    <a:lumMod val="50000"/>
                  </a:schemeClr>
                </a:solidFill>
              </a:rPr>
              <a:t> C‐G = Geometry (Grades 3–8)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</a:rPr>
              <a:t>	</a:t>
            </a:r>
            <a:r>
              <a:rPr lang="en-US" altLang="en-US" sz="1800" b="1" dirty="0">
                <a:solidFill>
                  <a:srgbClr val="000000"/>
                </a:solidFill>
              </a:rPr>
              <a:t>D</a:t>
            </a:r>
            <a:r>
              <a:rPr lang="en-US" altLang="en-US" sz="1800" dirty="0">
                <a:solidFill>
                  <a:srgbClr val="000000"/>
                </a:solidFill>
              </a:rPr>
              <a:t> = Data Analysis and Probability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000000"/>
                </a:solidFill>
              </a:rPr>
              <a:t>	— </a:t>
            </a:r>
            <a:r>
              <a:rPr lang="en-US" altLang="en-US" sz="1800" b="1" dirty="0">
                <a:solidFill>
                  <a:schemeClr val="accent5">
                    <a:lumMod val="50000"/>
                  </a:schemeClr>
                </a:solidFill>
              </a:rPr>
              <a:t>D‐M = Measurement and Data (Grades 3–5)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000000"/>
                </a:solidFill>
              </a:rPr>
              <a:t>	— </a:t>
            </a:r>
            <a:r>
              <a:rPr lang="en-US" altLang="en-US" sz="1800" dirty="0">
                <a:solidFill>
                  <a:srgbClr val="000000"/>
                </a:solidFill>
              </a:rPr>
              <a:t>D‐S = Statistics and Probability (Grades 6–8)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639" y="1106489"/>
            <a:ext cx="6181725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0000"/>
                </a:solidFill>
                <a:ea typeface="MS PGothic" panose="020B0600070205080204" pitchFamily="34" charset="-128"/>
              </a:rPr>
              <a:t>Reporting Categories</a:t>
            </a:r>
          </a:p>
        </p:txBody>
      </p:sp>
    </p:spTree>
    <p:extLst>
      <p:ext uri="{BB962C8B-B14F-4D97-AF65-F5344CB8AC3E}">
        <p14:creationId xmlns:p14="http://schemas.microsoft.com/office/powerpoint/2010/main" val="173868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19459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3"/>
          <p:cNvSpPr txBox="1">
            <a:spLocks/>
          </p:cNvSpPr>
          <p:nvPr/>
        </p:nvSpPr>
        <p:spPr bwMode="auto">
          <a:xfrm>
            <a:off x="1981200" y="1143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 dirty="0">
                <a:solidFill>
                  <a:srgbClr val="000000"/>
                </a:solidFill>
              </a:rPr>
              <a:t>Item Types and Points</a:t>
            </a:r>
          </a:p>
        </p:txBody>
      </p:sp>
      <p:sp>
        <p:nvSpPr>
          <p:cNvPr id="6" name="Content Placeholder 6"/>
          <p:cNvSpPr txBox="1">
            <a:spLocks/>
          </p:cNvSpPr>
          <p:nvPr/>
        </p:nvSpPr>
        <p:spPr bwMode="auto">
          <a:xfrm>
            <a:off x="1981200" y="18748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>
              <a:defRPr/>
            </a:pPr>
            <a:endParaRPr lang="en-US" kern="0" dirty="0">
              <a:solidFill>
                <a:srgbClr val="000000"/>
              </a:solidFill>
            </a:endParaRPr>
          </a:p>
          <a:p>
            <a:pPr algn="l" defTabSz="914400">
              <a:defRPr/>
            </a:pPr>
            <a:r>
              <a:rPr lang="en-US" kern="0" dirty="0">
                <a:solidFill>
                  <a:srgbClr val="000000"/>
                </a:solidFill>
              </a:rPr>
              <a:t>All grades:</a:t>
            </a:r>
          </a:p>
          <a:p>
            <a:pPr defTabSz="914400">
              <a:defRPr/>
            </a:pPr>
            <a:endParaRPr lang="en-US" kern="0" dirty="0">
              <a:solidFill>
                <a:srgbClr val="000000"/>
              </a:solidFill>
            </a:endParaRPr>
          </a:p>
          <a:p>
            <a:pPr defTabSz="914400">
              <a:defRPr/>
            </a:pPr>
            <a:endParaRPr lang="en-US" kern="0" dirty="0">
              <a:solidFill>
                <a:srgbClr val="000000"/>
              </a:solidFill>
            </a:endParaRPr>
          </a:p>
        </p:txBody>
      </p:sp>
      <p:pic>
        <p:nvPicPr>
          <p:cNvPr id="819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63" y="3429001"/>
            <a:ext cx="6096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38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20483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55725"/>
            <a:ext cx="7010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85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5" descr="blue 50%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457200"/>
            <a:ext cx="7848600" cy="457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>
                <a:solidFill>
                  <a:schemeClr val="bg1"/>
                </a:solidFill>
                <a:latin typeface="Verdana" charset="0"/>
                <a:ea typeface="ＭＳ Ｐゴシック" charset="0"/>
              </a:rPr>
              <a:t>2015 PSSA Changes</a:t>
            </a:r>
          </a:p>
        </p:txBody>
      </p:sp>
      <p:pic>
        <p:nvPicPr>
          <p:cNvPr id="21507" name="Picture 14" descr="Education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851526"/>
            <a:ext cx="2305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133600" y="1417639"/>
            <a:ext cx="7772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b="1" kern="0">
                <a:solidFill>
                  <a:srgbClr val="000000"/>
                </a:solidFill>
              </a:rPr>
              <a:t>Math 2015</a:t>
            </a:r>
            <a:endParaRPr lang="en-US" kern="0" dirty="0">
              <a:solidFill>
                <a:srgbClr val="000000"/>
              </a:solidFill>
            </a:endParaRP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62" y="2430465"/>
            <a:ext cx="8321675" cy="415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862642" y="2613806"/>
            <a:ext cx="996320" cy="276046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862642" y="4324921"/>
            <a:ext cx="996320" cy="276046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218</TotalTime>
  <Words>477</Words>
  <Application>Microsoft Office PowerPoint</Application>
  <PresentationFormat>Widescreen</PresentationFormat>
  <Paragraphs>109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MS PGothic</vt:lpstr>
      <vt:lpstr>MS PGothic</vt:lpstr>
      <vt:lpstr>Arial</vt:lpstr>
      <vt:lpstr>Calibri</vt:lpstr>
      <vt:lpstr>Trebuchet MS</vt:lpstr>
      <vt:lpstr>Tw Cen MT</vt:lpstr>
      <vt:lpstr>Verdana</vt:lpstr>
      <vt:lpstr>Wingdings</vt:lpstr>
      <vt:lpstr>Wingdings-Regular</vt:lpstr>
      <vt:lpstr>Circuit</vt:lpstr>
      <vt:lpstr>Default Design</vt:lpstr>
      <vt:lpstr>Math K – 5 Content networking</vt:lpstr>
      <vt:lpstr>welcome</vt:lpstr>
      <vt:lpstr>Agenda</vt:lpstr>
      <vt:lpstr>2015 PSSA Changes</vt:lpstr>
      <vt:lpstr>2015 PSSA Changes</vt:lpstr>
      <vt:lpstr>2015 PSSA Changes</vt:lpstr>
      <vt:lpstr>2015 PSSA Changes</vt:lpstr>
      <vt:lpstr>2015 PSSA Changes</vt:lpstr>
      <vt:lpstr>2015 PSSA Changes</vt:lpstr>
      <vt:lpstr>2015 PSSA Changes</vt:lpstr>
      <vt:lpstr>PSSA MATh test design</vt:lpstr>
      <vt:lpstr>PSSA MATh item &amp; scoring samplers</vt:lpstr>
      <vt:lpstr>Open-ended scoring guidelines </vt:lpstr>
      <vt:lpstr>Open-ended scoring guidelines </vt:lpstr>
      <vt:lpstr>Open-ended scoring guidelines </vt:lpstr>
      <vt:lpstr>Table talk</vt:lpstr>
      <vt:lpstr>table talk report-out</vt:lpstr>
      <vt:lpstr>Professional reading</vt:lpstr>
      <vt:lpstr>Check these out!</vt:lpstr>
      <vt:lpstr>Collaboration</vt:lpstr>
      <vt:lpstr>Next steps</vt:lpstr>
      <vt:lpstr>Thank you for coming!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K – 5 Content networking</dc:title>
  <dc:creator>Cathy Enders</dc:creator>
  <cp:lastModifiedBy>Cathy Enders</cp:lastModifiedBy>
  <cp:revision>19</cp:revision>
  <dcterms:created xsi:type="dcterms:W3CDTF">2014-11-03T15:14:29Z</dcterms:created>
  <dcterms:modified xsi:type="dcterms:W3CDTF">2014-11-04T01:33:31Z</dcterms:modified>
</cp:coreProperties>
</file>